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7" r:id="rId1"/>
  </p:sldMasterIdLst>
  <p:notesMasterIdLst>
    <p:notesMasterId r:id="rId27"/>
  </p:notesMasterIdLst>
  <p:sldIdLst>
    <p:sldId id="256" r:id="rId2"/>
    <p:sldId id="258" r:id="rId3"/>
    <p:sldId id="261" r:id="rId4"/>
    <p:sldId id="259" r:id="rId5"/>
    <p:sldId id="285" r:id="rId6"/>
    <p:sldId id="286" r:id="rId7"/>
    <p:sldId id="257" r:id="rId8"/>
    <p:sldId id="288" r:id="rId9"/>
    <p:sldId id="287" r:id="rId10"/>
    <p:sldId id="289" r:id="rId11"/>
    <p:sldId id="290" r:id="rId12"/>
    <p:sldId id="291" r:id="rId13"/>
    <p:sldId id="293" r:id="rId14"/>
    <p:sldId id="296" r:id="rId15"/>
    <p:sldId id="294" r:id="rId16"/>
    <p:sldId id="297" r:id="rId17"/>
    <p:sldId id="298" r:id="rId18"/>
    <p:sldId id="260" r:id="rId19"/>
    <p:sldId id="300" r:id="rId20"/>
    <p:sldId id="301" r:id="rId21"/>
    <p:sldId id="303" r:id="rId22"/>
    <p:sldId id="304" r:id="rId23"/>
    <p:sldId id="302" r:id="rId24"/>
    <p:sldId id="305" r:id="rId25"/>
    <p:sldId id="299" r:id="rId26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28"/>
      <p:bold r:id="rId29"/>
      <p:italic r:id="rId30"/>
      <p:boldItalic r:id="rId31"/>
    </p:embeddedFont>
    <p:embeddedFont>
      <p:font typeface="Muli" pitchFamily="2" charset="77"/>
      <p:regular r:id="rId32"/>
      <p:bold r:id="rId33"/>
      <p:italic r:id="rId34"/>
      <p:boldItalic r:id="rId35"/>
    </p:embeddedFont>
    <p:embeddedFont>
      <p:font typeface="Nixie One" panose="02000503080000020004" pitchFamily="2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9E0883-E453-4AB6-AFC7-E132433E7370}">
  <a:tblStyle styleId="{139E0883-E453-4AB6-AFC7-E132433E73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48"/>
  </p:normalViewPr>
  <p:slideViewPr>
    <p:cSldViewPr snapToGrid="0" snapToObjects="1">
      <p:cViewPr varScale="1">
        <p:scale>
          <a:sx n="112" d="100"/>
          <a:sy n="112" d="100"/>
        </p:scale>
        <p:origin x="20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985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660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869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SLA : Service Level Agreement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Severity : Level </a:t>
            </a:r>
            <a:r>
              <a:rPr lang="en-US" dirty="0" err="1"/>
              <a:t>tiap</a:t>
            </a:r>
            <a:r>
              <a:rPr lang="en-US" dirty="0"/>
              <a:t> accident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Action : </a:t>
            </a:r>
            <a:r>
              <a:rPr lang="en-US" dirty="0" err="1"/>
              <a:t>aksi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accident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6177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881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671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279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498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179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SLA : Service Level Agreement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Severity : Level </a:t>
            </a:r>
            <a:r>
              <a:rPr lang="en-US" dirty="0" err="1"/>
              <a:t>tiap</a:t>
            </a:r>
            <a:r>
              <a:rPr lang="en-US" dirty="0"/>
              <a:t> accident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Action : </a:t>
            </a:r>
            <a:r>
              <a:rPr lang="en-US" dirty="0" err="1"/>
              <a:t>aksi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accident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6528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SLA : Service Level Agreement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Severity : Level </a:t>
            </a:r>
            <a:r>
              <a:rPr lang="en-US" dirty="0" err="1"/>
              <a:t>tiap</a:t>
            </a:r>
            <a:r>
              <a:rPr lang="en-US" dirty="0"/>
              <a:t> accident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Action : </a:t>
            </a:r>
            <a:r>
              <a:rPr lang="en-US" dirty="0" err="1"/>
              <a:t>aksi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accident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007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SLA : Service Level Agreement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Severity : Level </a:t>
            </a:r>
            <a:r>
              <a:rPr lang="en-US" dirty="0" err="1"/>
              <a:t>tiap</a:t>
            </a:r>
            <a:r>
              <a:rPr lang="en-US" dirty="0"/>
              <a:t> accident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Action : </a:t>
            </a:r>
            <a:r>
              <a:rPr lang="en-US" dirty="0" err="1"/>
              <a:t>aksi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accident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9741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SLA : Service Level Agreement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Severity : Level </a:t>
            </a:r>
            <a:r>
              <a:rPr lang="en-US" dirty="0" err="1"/>
              <a:t>tiap</a:t>
            </a:r>
            <a:r>
              <a:rPr lang="en-US" dirty="0"/>
              <a:t> accident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Action : </a:t>
            </a:r>
            <a:r>
              <a:rPr lang="en-US" dirty="0" err="1"/>
              <a:t>aksi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accident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8097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SLA : Service Level Agreement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Severity : Level </a:t>
            </a:r>
            <a:r>
              <a:rPr lang="en-US" dirty="0" err="1"/>
              <a:t>tiap</a:t>
            </a:r>
            <a:r>
              <a:rPr lang="en-US" dirty="0"/>
              <a:t> accident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Action : </a:t>
            </a:r>
            <a:r>
              <a:rPr lang="en-US" dirty="0" err="1"/>
              <a:t>aksi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accident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7199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323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Kudo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startup yang focus di fintech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menyediakan</a:t>
            </a:r>
            <a:r>
              <a:rPr lang="en-US" dirty="0"/>
              <a:t> system </a:t>
            </a:r>
            <a:r>
              <a:rPr lang="en-US" dirty="0" err="1"/>
              <a:t>keagenan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menjual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digital </a:t>
            </a:r>
            <a:r>
              <a:rPr lang="en-US" dirty="0" err="1"/>
              <a:t>diantaranya</a:t>
            </a:r>
            <a:r>
              <a:rPr lang="en-US" dirty="0"/>
              <a:t> </a:t>
            </a:r>
            <a:r>
              <a:rPr lang="en-US" dirty="0" err="1"/>
              <a:t>bpjs</a:t>
            </a:r>
            <a:r>
              <a:rPr lang="en-US" dirty="0"/>
              <a:t>, </a:t>
            </a:r>
            <a:r>
              <a:rPr lang="en-US" dirty="0" err="1"/>
              <a:t>pulsa</a:t>
            </a:r>
            <a:r>
              <a:rPr lang="en-US" dirty="0"/>
              <a:t>, </a:t>
            </a:r>
            <a:r>
              <a:rPr lang="en-US" dirty="0" err="1"/>
              <a:t>dll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278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442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126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39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6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1389542" y="1630318"/>
            <a:ext cx="6744365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Ticketing Incident</a:t>
            </a:r>
            <a:endParaRPr dirty="0"/>
          </a:p>
        </p:txBody>
      </p:sp>
      <p:sp>
        <p:nvSpPr>
          <p:cNvPr id="3" name="Google Shape;337;p11">
            <a:extLst>
              <a:ext uri="{FF2B5EF4-FFF2-40B4-BE49-F238E27FC236}">
                <a16:creationId xmlns:a16="http://schemas.microsoft.com/office/drawing/2014/main" id="{71201BFA-FF96-9247-8A96-801CF91D05CB}"/>
              </a:ext>
            </a:extLst>
          </p:cNvPr>
          <p:cNvSpPr txBox="1">
            <a:spLocks/>
          </p:cNvSpPr>
          <p:nvPr/>
        </p:nvSpPr>
        <p:spPr>
          <a:xfrm>
            <a:off x="2098378" y="2593415"/>
            <a:ext cx="5326691" cy="39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ID" sz="1800" dirty="0"/>
              <a:t>PT. KUDO TEKNOLOGI INDONESIA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51B59CC-54C2-2F4E-8800-65B525F5216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53153" y="4571999"/>
            <a:ext cx="1010093" cy="47846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0" y="973600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 </a:t>
            </a:r>
            <a:r>
              <a:rPr lang="en" dirty="0" err="1"/>
              <a:t>Sistem</a:t>
            </a:r>
            <a:endParaRPr dirty="0"/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Google Shape;342;p12">
            <a:extLst>
              <a:ext uri="{FF2B5EF4-FFF2-40B4-BE49-F238E27FC236}">
                <a16:creationId xmlns:a16="http://schemas.microsoft.com/office/drawing/2014/main" id="{03913799-D358-EC4D-9E06-97B3AE70E53E}"/>
              </a:ext>
            </a:extLst>
          </p:cNvPr>
          <p:cNvSpPr txBox="1">
            <a:spLocks/>
          </p:cNvSpPr>
          <p:nvPr/>
        </p:nvSpPr>
        <p:spPr>
          <a:xfrm>
            <a:off x="1807131" y="470549"/>
            <a:ext cx="5550602" cy="586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ID" sz="1200" dirty="0" err="1"/>
              <a:t>Bagaimana</a:t>
            </a:r>
            <a:r>
              <a:rPr lang="en-ID" sz="1200" dirty="0"/>
              <a:t> </a:t>
            </a:r>
            <a:r>
              <a:rPr lang="en-ID" sz="1200" dirty="0" err="1"/>
              <a:t>Alur</a:t>
            </a:r>
            <a:r>
              <a:rPr lang="en-ID" sz="1200" dirty="0"/>
              <a:t> Proses Ticketing Incident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59485B-6E64-D543-A6A0-6DD8C96743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599933" y="1618900"/>
            <a:ext cx="6334080" cy="3362613"/>
          </a:xfrm>
          <a:prstGeom prst="rect">
            <a:avLst/>
          </a:prstGeom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83A856E-BDB7-124E-969A-15305783C29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16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0" y="973600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 Activity</a:t>
            </a:r>
            <a:endParaRPr dirty="0"/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7" name="Google Shape;342;p12">
            <a:extLst>
              <a:ext uri="{FF2B5EF4-FFF2-40B4-BE49-F238E27FC236}">
                <a16:creationId xmlns:a16="http://schemas.microsoft.com/office/drawing/2014/main" id="{03913799-D358-EC4D-9E06-97B3AE70E53E}"/>
              </a:ext>
            </a:extLst>
          </p:cNvPr>
          <p:cNvSpPr txBox="1">
            <a:spLocks/>
          </p:cNvSpPr>
          <p:nvPr/>
        </p:nvSpPr>
        <p:spPr>
          <a:xfrm>
            <a:off x="1807131" y="470549"/>
            <a:ext cx="5550602" cy="586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ID" sz="1200" dirty="0" err="1"/>
              <a:t>Bagaimana</a:t>
            </a:r>
            <a:r>
              <a:rPr lang="en-ID" sz="1200" dirty="0"/>
              <a:t> </a:t>
            </a:r>
            <a:r>
              <a:rPr lang="en-ID" sz="1200" dirty="0" err="1"/>
              <a:t>Alur</a:t>
            </a:r>
            <a:r>
              <a:rPr lang="en-ID" sz="1200" dirty="0"/>
              <a:t> Proses Ticketing Incident ?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BEC1343-1D6E-5440-9976-2833E28F40E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49655" y="1576368"/>
            <a:ext cx="5508078" cy="3442199"/>
          </a:xfrm>
          <a:prstGeom prst="rect">
            <a:avLst/>
          </a:prstGeom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C09C5EC-AAA2-D347-AF75-48A2B1CDBD9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05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199" y="2022833"/>
            <a:ext cx="5922335" cy="8266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Dimana</a:t>
            </a:r>
            <a:r>
              <a:rPr lang="en" dirty="0"/>
              <a:t> </a:t>
            </a:r>
            <a:r>
              <a:rPr lang="en" dirty="0" err="1"/>
              <a:t>Letak</a:t>
            </a:r>
            <a:r>
              <a:rPr lang="en" dirty="0"/>
              <a:t> SPK-</a:t>
            </a:r>
            <a:r>
              <a:rPr lang="en" dirty="0" err="1"/>
              <a:t>nya</a:t>
            </a:r>
            <a:r>
              <a:rPr lang="en" dirty="0"/>
              <a:t>?</a:t>
            </a: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4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916997C-F5DB-0148-8A74-FD27A362113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810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29;p22">
            <a:extLst>
              <a:ext uri="{FF2B5EF4-FFF2-40B4-BE49-F238E27FC236}">
                <a16:creationId xmlns:a16="http://schemas.microsoft.com/office/drawing/2014/main" id="{0735FFEF-F293-CA4A-9FDE-8FC588DD77FA}"/>
              </a:ext>
            </a:extLst>
          </p:cNvPr>
          <p:cNvSpPr/>
          <p:nvPr/>
        </p:nvSpPr>
        <p:spPr>
          <a:xfrm>
            <a:off x="3583623" y="2137250"/>
            <a:ext cx="2414700" cy="2091900"/>
          </a:xfrm>
          <a:prstGeom prst="hexagon">
            <a:avLst>
              <a:gd name="adj" fmla="val 29110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SLA</a:t>
            </a:r>
            <a:endParaRPr b="1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699" y="973600"/>
            <a:ext cx="640120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Dimana</a:t>
            </a:r>
            <a:r>
              <a:rPr lang="en" dirty="0"/>
              <a:t> </a:t>
            </a:r>
            <a:r>
              <a:rPr lang="en" dirty="0" err="1"/>
              <a:t>Letak</a:t>
            </a:r>
            <a:r>
              <a:rPr lang="en" dirty="0"/>
              <a:t> SPK-</a:t>
            </a:r>
            <a:r>
              <a:rPr lang="en" dirty="0" err="1"/>
              <a:t>nya</a:t>
            </a:r>
            <a:r>
              <a:rPr lang="en" dirty="0"/>
              <a:t>?</a:t>
            </a:r>
            <a:endParaRPr dirty="0"/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Google Shape;431;p22">
            <a:extLst>
              <a:ext uri="{FF2B5EF4-FFF2-40B4-BE49-F238E27FC236}">
                <a16:creationId xmlns:a16="http://schemas.microsoft.com/office/drawing/2014/main" id="{42022C4E-801E-5E46-B7A3-A4F24FF928CA}"/>
              </a:ext>
            </a:extLst>
          </p:cNvPr>
          <p:cNvSpPr/>
          <p:nvPr/>
        </p:nvSpPr>
        <p:spPr>
          <a:xfrm>
            <a:off x="1711437" y="2137250"/>
            <a:ext cx="2414700" cy="20919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Severity / Accident </a:t>
            </a: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Google Shape;432;p22">
            <a:extLst>
              <a:ext uri="{FF2B5EF4-FFF2-40B4-BE49-F238E27FC236}">
                <a16:creationId xmlns:a16="http://schemas.microsoft.com/office/drawing/2014/main" id="{AA1346A6-496B-5247-AAAE-C99C1B1A96AF}"/>
              </a:ext>
            </a:extLst>
          </p:cNvPr>
          <p:cNvSpPr/>
          <p:nvPr/>
        </p:nvSpPr>
        <p:spPr>
          <a:xfrm>
            <a:off x="5455809" y="2137250"/>
            <a:ext cx="2414700" cy="20919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Action / Accident</a:t>
            </a: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6007AF0-F3DC-534E-BBB2-1EDE75A918A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076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2" name="Google Shape;431;p22">
            <a:extLst>
              <a:ext uri="{FF2B5EF4-FFF2-40B4-BE49-F238E27FC236}">
                <a16:creationId xmlns:a16="http://schemas.microsoft.com/office/drawing/2014/main" id="{2B90B706-144C-A04D-87E8-41814D0C9EEF}"/>
              </a:ext>
            </a:extLst>
          </p:cNvPr>
          <p:cNvSpPr/>
          <p:nvPr/>
        </p:nvSpPr>
        <p:spPr>
          <a:xfrm>
            <a:off x="-383177" y="3466320"/>
            <a:ext cx="2414700" cy="20919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Severity / Accident </a:t>
            </a: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Google Shape;466;p26">
            <a:extLst>
              <a:ext uri="{FF2B5EF4-FFF2-40B4-BE49-F238E27FC236}">
                <a16:creationId xmlns:a16="http://schemas.microsoft.com/office/drawing/2014/main" id="{073B6B7A-8BEF-5943-A3AA-E4A23021D408}"/>
              </a:ext>
            </a:extLst>
          </p:cNvPr>
          <p:cNvSpPr txBox="1">
            <a:spLocks/>
          </p:cNvSpPr>
          <p:nvPr/>
        </p:nvSpPr>
        <p:spPr>
          <a:xfrm>
            <a:off x="562257" y="525367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" sz="4800" b="1" dirty="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Critical</a:t>
            </a:r>
          </a:p>
        </p:txBody>
      </p:sp>
      <p:sp>
        <p:nvSpPr>
          <p:cNvPr id="5" name="Google Shape;468;p26">
            <a:extLst>
              <a:ext uri="{FF2B5EF4-FFF2-40B4-BE49-F238E27FC236}">
                <a16:creationId xmlns:a16="http://schemas.microsoft.com/office/drawing/2014/main" id="{0742EAE5-9FED-724B-9466-39E2CE7510F6}"/>
              </a:ext>
            </a:extLst>
          </p:cNvPr>
          <p:cNvSpPr txBox="1">
            <a:spLocks/>
          </p:cNvSpPr>
          <p:nvPr/>
        </p:nvSpPr>
        <p:spPr>
          <a:xfrm>
            <a:off x="404865" y="2282512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" sz="4800" b="1" dirty="0">
                <a:solidFill>
                  <a:srgbClr val="FFC000"/>
                </a:solidFill>
                <a:latin typeface="Muli"/>
                <a:ea typeface="Muli"/>
                <a:cs typeface="Muli"/>
                <a:sym typeface="Muli"/>
              </a:rPr>
              <a:t>Medium</a:t>
            </a:r>
          </a:p>
        </p:txBody>
      </p:sp>
      <p:sp>
        <p:nvSpPr>
          <p:cNvPr id="6" name="Google Shape;470;p26">
            <a:extLst>
              <a:ext uri="{FF2B5EF4-FFF2-40B4-BE49-F238E27FC236}">
                <a16:creationId xmlns:a16="http://schemas.microsoft.com/office/drawing/2014/main" id="{BD3F49F5-34D5-354D-8B12-AEE0C099B063}"/>
              </a:ext>
            </a:extLst>
          </p:cNvPr>
          <p:cNvSpPr txBox="1">
            <a:spLocks/>
          </p:cNvSpPr>
          <p:nvPr/>
        </p:nvSpPr>
        <p:spPr>
          <a:xfrm>
            <a:off x="909084" y="1387612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ID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uli"/>
                <a:ea typeface="Muli"/>
                <a:cs typeface="Muli"/>
                <a:sym typeface="Muli"/>
              </a:rPr>
              <a:t>High</a:t>
            </a:r>
          </a:p>
        </p:txBody>
      </p:sp>
      <p:sp>
        <p:nvSpPr>
          <p:cNvPr id="7" name="Google Shape;468;p26">
            <a:extLst>
              <a:ext uri="{FF2B5EF4-FFF2-40B4-BE49-F238E27FC236}">
                <a16:creationId xmlns:a16="http://schemas.microsoft.com/office/drawing/2014/main" id="{85C20F44-068D-C742-B101-17A0167ABDEF}"/>
              </a:ext>
            </a:extLst>
          </p:cNvPr>
          <p:cNvSpPr txBox="1">
            <a:spLocks/>
          </p:cNvSpPr>
          <p:nvPr/>
        </p:nvSpPr>
        <p:spPr>
          <a:xfrm>
            <a:off x="909084" y="3154430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" sz="4800" b="1" dirty="0">
                <a:solidFill>
                  <a:srgbClr val="92D050"/>
                </a:solidFill>
                <a:latin typeface="Muli"/>
                <a:ea typeface="Muli"/>
                <a:cs typeface="Muli"/>
                <a:sym typeface="Muli"/>
              </a:rPr>
              <a:t>Low</a:t>
            </a:r>
          </a:p>
        </p:txBody>
      </p:sp>
      <p:grpSp>
        <p:nvGrpSpPr>
          <p:cNvPr id="8" name="Google Shape;753;p38">
            <a:extLst>
              <a:ext uri="{FF2B5EF4-FFF2-40B4-BE49-F238E27FC236}">
                <a16:creationId xmlns:a16="http://schemas.microsoft.com/office/drawing/2014/main" id="{D2292950-7674-E645-A81E-8B8062A000F1}"/>
              </a:ext>
            </a:extLst>
          </p:cNvPr>
          <p:cNvGrpSpPr/>
          <p:nvPr/>
        </p:nvGrpSpPr>
        <p:grpSpPr>
          <a:xfrm>
            <a:off x="5997177" y="698750"/>
            <a:ext cx="1839433" cy="1893579"/>
            <a:chOff x="3955900" y="2984500"/>
            <a:chExt cx="414000" cy="422525"/>
          </a:xfr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2063" scaled="0"/>
          </a:gradFill>
        </p:grpSpPr>
        <p:sp>
          <p:nvSpPr>
            <p:cNvPr id="9" name="Google Shape;754;p38">
              <a:extLst>
                <a:ext uri="{FF2B5EF4-FFF2-40B4-BE49-F238E27FC236}">
                  <a16:creationId xmlns:a16="http://schemas.microsoft.com/office/drawing/2014/main" id="{D2822F36-B198-3E4D-B6A0-6746AA313C25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55;p38">
              <a:extLst>
                <a:ext uri="{FF2B5EF4-FFF2-40B4-BE49-F238E27FC236}">
                  <a16:creationId xmlns:a16="http://schemas.microsoft.com/office/drawing/2014/main" id="{FA2B60FB-FFE3-974F-BDA4-22E8B4B2A6AE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56;p38">
              <a:extLst>
                <a:ext uri="{FF2B5EF4-FFF2-40B4-BE49-F238E27FC236}">
                  <a16:creationId xmlns:a16="http://schemas.microsoft.com/office/drawing/2014/main" id="{1787734A-E91A-0B40-A470-703D287B6747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A8A748E0-8E18-C24E-A567-77EBF66C0C7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784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2" name="Google Shape;431;p22">
            <a:extLst>
              <a:ext uri="{FF2B5EF4-FFF2-40B4-BE49-F238E27FC236}">
                <a16:creationId xmlns:a16="http://schemas.microsoft.com/office/drawing/2014/main" id="{2B90B706-144C-A04D-87E8-41814D0C9EEF}"/>
              </a:ext>
            </a:extLst>
          </p:cNvPr>
          <p:cNvSpPr/>
          <p:nvPr/>
        </p:nvSpPr>
        <p:spPr>
          <a:xfrm>
            <a:off x="-383177" y="3466320"/>
            <a:ext cx="2414700" cy="20919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SLA </a:t>
            </a: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aphicFrame>
        <p:nvGraphicFramePr>
          <p:cNvPr id="16" name="Google Shape;439;p23">
            <a:extLst>
              <a:ext uri="{FF2B5EF4-FFF2-40B4-BE49-F238E27FC236}">
                <a16:creationId xmlns:a16="http://schemas.microsoft.com/office/drawing/2014/main" id="{0A12C818-0D25-2443-A729-3415009993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8735959"/>
              </p:ext>
            </p:extLst>
          </p:nvPr>
        </p:nvGraphicFramePr>
        <p:xfrm>
          <a:off x="2031523" y="1520329"/>
          <a:ext cx="5305400" cy="2273000"/>
        </p:xfrm>
        <a:graphic>
          <a:graphicData uri="http://schemas.openxmlformats.org/drawingml/2006/table">
            <a:tbl>
              <a:tblPr>
                <a:noFill/>
                <a:tableStyleId>{139E0883-E453-4AB6-AFC7-E132433E7370}</a:tableStyleId>
              </a:tblPr>
              <a:tblGrid>
                <a:gridCol w="132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Severity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IRT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ERT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RESOLUTION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Critical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 Min</a:t>
                      </a:r>
                      <a:endParaRPr sz="1800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 Min</a:t>
                      </a:r>
                      <a:endParaRPr sz="1800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24 Hour</a:t>
                      </a:r>
                      <a:endParaRPr sz="1800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High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 Hour</a:t>
                      </a:r>
                      <a:endParaRPr sz="1800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 Hour</a:t>
                      </a:r>
                      <a:endParaRPr sz="1800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 Days</a:t>
                      </a:r>
                      <a:endParaRPr sz="1800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Medium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 Hours</a:t>
                      </a:r>
                      <a:endParaRPr sz="1800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 Hours</a:t>
                      </a:r>
                      <a:endParaRPr sz="1800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 Days</a:t>
                      </a:r>
                      <a:endParaRPr sz="1800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Low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12 Hours</a:t>
                      </a:r>
                      <a:endParaRPr sz="1800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12 Hours</a:t>
                      </a:r>
                      <a:endParaRPr sz="1800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14 Days</a:t>
                      </a:r>
                      <a:endParaRPr sz="1800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739828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5FA33863-DB2B-4646-A2BE-60951C47D31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213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2" name="Google Shape;431;p22">
            <a:extLst>
              <a:ext uri="{FF2B5EF4-FFF2-40B4-BE49-F238E27FC236}">
                <a16:creationId xmlns:a16="http://schemas.microsoft.com/office/drawing/2014/main" id="{2B90B706-144C-A04D-87E8-41814D0C9EEF}"/>
              </a:ext>
            </a:extLst>
          </p:cNvPr>
          <p:cNvSpPr/>
          <p:nvPr/>
        </p:nvSpPr>
        <p:spPr>
          <a:xfrm>
            <a:off x="-383177" y="3466320"/>
            <a:ext cx="2414700" cy="20919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Action / Accident </a:t>
            </a: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1319AD-D552-2A46-82D9-62D4F50E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887" y="1317551"/>
            <a:ext cx="1130300" cy="1104900"/>
          </a:xfrm>
          <a:prstGeom prst="rect">
            <a:avLst/>
          </a:prstGeom>
        </p:spPr>
      </p:pic>
      <p:sp>
        <p:nvSpPr>
          <p:cNvPr id="14" name="Google Shape;406;p19">
            <a:extLst>
              <a:ext uri="{FF2B5EF4-FFF2-40B4-BE49-F238E27FC236}">
                <a16:creationId xmlns:a16="http://schemas.microsoft.com/office/drawing/2014/main" id="{CA2C3067-8B3D-E74A-BEA2-5142C7FB8A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8852" y="2422451"/>
            <a:ext cx="2095021" cy="3809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Solve the Problem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17" name="Google Shape;812;p38">
            <a:extLst>
              <a:ext uri="{FF2B5EF4-FFF2-40B4-BE49-F238E27FC236}">
                <a16:creationId xmlns:a16="http://schemas.microsoft.com/office/drawing/2014/main" id="{ADABAB2B-F64B-7346-9409-FAD7FF066495}"/>
              </a:ext>
            </a:extLst>
          </p:cNvPr>
          <p:cNvSpPr/>
          <p:nvPr/>
        </p:nvSpPr>
        <p:spPr>
          <a:xfrm>
            <a:off x="4219908" y="1411471"/>
            <a:ext cx="1129062" cy="1010980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06;p19">
            <a:extLst>
              <a:ext uri="{FF2B5EF4-FFF2-40B4-BE49-F238E27FC236}">
                <a16:creationId xmlns:a16="http://schemas.microsoft.com/office/drawing/2014/main" id="{0AA5767A-E195-BD46-B9D7-5B9BC227B54D}"/>
              </a:ext>
            </a:extLst>
          </p:cNvPr>
          <p:cNvSpPr txBox="1">
            <a:spLocks/>
          </p:cNvSpPr>
          <p:nvPr/>
        </p:nvSpPr>
        <p:spPr>
          <a:xfrm>
            <a:off x="4012591" y="2422451"/>
            <a:ext cx="1543696" cy="3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ID" sz="1600" dirty="0">
                <a:solidFill>
                  <a:schemeClr val="bg1"/>
                </a:solidFill>
              </a:rPr>
              <a:t>Invalid Ticket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9AA6A4-341B-1E4E-93DF-64D257B39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691" y="1313879"/>
            <a:ext cx="1182262" cy="1182262"/>
          </a:xfrm>
          <a:prstGeom prst="rect">
            <a:avLst/>
          </a:prstGeom>
        </p:spPr>
      </p:pic>
      <p:sp>
        <p:nvSpPr>
          <p:cNvPr id="23" name="Google Shape;406;p19">
            <a:extLst>
              <a:ext uri="{FF2B5EF4-FFF2-40B4-BE49-F238E27FC236}">
                <a16:creationId xmlns:a16="http://schemas.microsoft.com/office/drawing/2014/main" id="{F1CFB30A-7049-3C49-9205-AE8E314618B6}"/>
              </a:ext>
            </a:extLst>
          </p:cNvPr>
          <p:cNvSpPr txBox="1">
            <a:spLocks/>
          </p:cNvSpPr>
          <p:nvPr/>
        </p:nvSpPr>
        <p:spPr>
          <a:xfrm>
            <a:off x="6179874" y="2496141"/>
            <a:ext cx="1543696" cy="3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ID" sz="1600" dirty="0">
                <a:solidFill>
                  <a:schemeClr val="bg1"/>
                </a:solidFill>
              </a:rPr>
              <a:t>Pending Fix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1D79C91-F944-1744-91AD-B04C4F9CADB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816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  <p:bldP spid="18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</a:t>
            </a: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5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916997C-F5DB-0148-8A74-FD27A362113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669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 txBox="1">
            <a:spLocks noGrp="1"/>
          </p:cNvSpPr>
          <p:nvPr>
            <p:ph type="body" idx="1"/>
          </p:nvPr>
        </p:nvSpPr>
        <p:spPr>
          <a:xfrm>
            <a:off x="1998037" y="1702827"/>
            <a:ext cx="6826985" cy="16995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Ticketing Incident </a:t>
            </a:r>
            <a:r>
              <a:rPr lang="en" dirty="0" err="1"/>
              <a:t>bertujuan</a:t>
            </a:r>
            <a:r>
              <a:rPr lang="en" dirty="0"/>
              <a:t> </a:t>
            </a:r>
            <a:r>
              <a:rPr lang="en" dirty="0" err="1"/>
              <a:t>untuk</a:t>
            </a:r>
            <a:r>
              <a:rPr lang="en" dirty="0"/>
              <a:t> </a:t>
            </a:r>
            <a:r>
              <a:rPr lang="en" dirty="0" err="1"/>
              <a:t>mengelola</a:t>
            </a:r>
            <a:r>
              <a:rPr lang="en" dirty="0"/>
              <a:t> </a:t>
            </a:r>
            <a:r>
              <a:rPr lang="en" dirty="0" err="1"/>
              <a:t>dan</a:t>
            </a:r>
            <a:r>
              <a:rPr lang="en" dirty="0"/>
              <a:t> </a:t>
            </a:r>
            <a:r>
              <a:rPr lang="en" dirty="0" err="1"/>
              <a:t>menyelesaikan</a:t>
            </a:r>
            <a:r>
              <a:rPr lang="en" dirty="0"/>
              <a:t> </a:t>
            </a:r>
            <a:r>
              <a:rPr lang="en" dirty="0" err="1"/>
              <a:t>segala</a:t>
            </a:r>
            <a:r>
              <a:rPr lang="en" dirty="0"/>
              <a:t> </a:t>
            </a:r>
            <a:r>
              <a:rPr lang="en" dirty="0" err="1"/>
              <a:t>insiden</a:t>
            </a:r>
            <a:r>
              <a:rPr lang="en" dirty="0"/>
              <a:t> </a:t>
            </a:r>
            <a:r>
              <a:rPr lang="en" dirty="0" err="1"/>
              <a:t>secara</a:t>
            </a:r>
            <a:r>
              <a:rPr lang="en" dirty="0"/>
              <a:t> </a:t>
            </a:r>
            <a:r>
              <a:rPr lang="en" dirty="0" err="1"/>
              <a:t>terstruktur</a:t>
            </a:r>
            <a:r>
              <a:rPr lang="en" dirty="0"/>
              <a:t> </a:t>
            </a:r>
            <a:r>
              <a:rPr lang="en" dirty="0" err="1"/>
              <a:t>dan</a:t>
            </a:r>
            <a:r>
              <a:rPr lang="en" dirty="0"/>
              <a:t> </a:t>
            </a:r>
            <a:r>
              <a:rPr lang="en" dirty="0" err="1"/>
              <a:t>terdokumentasi</a:t>
            </a:r>
            <a:r>
              <a:rPr lang="en" dirty="0"/>
              <a:t> </a:t>
            </a:r>
            <a:r>
              <a:rPr lang="en" dirty="0" err="1"/>
              <a:t>dengan</a:t>
            </a:r>
            <a:r>
              <a:rPr lang="en" dirty="0"/>
              <a:t> </a:t>
            </a:r>
            <a:r>
              <a:rPr lang="en" dirty="0" err="1"/>
              <a:t>baik</a:t>
            </a:r>
            <a:r>
              <a:rPr lang="en" dirty="0"/>
              <a:t>.</a:t>
            </a:r>
            <a:endParaRPr dirty="0"/>
          </a:p>
        </p:txBody>
      </p:sp>
      <p:sp>
        <p:nvSpPr>
          <p:cNvPr id="367" name="Google Shape;367;p1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8EAF457-EB95-D64D-B93F-9AB9FED682C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Lampiran</a:t>
            </a: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6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916997C-F5DB-0148-8A74-FD27A362113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029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/>
              <a:t>Hello!</a:t>
            </a:r>
            <a:endParaRPr sz="12000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3265203" y="2186413"/>
            <a:ext cx="4562100" cy="737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 err="1"/>
              <a:t>Kelompok</a:t>
            </a:r>
            <a:r>
              <a:rPr lang="en-US" sz="3600" b="1" dirty="0"/>
              <a:t> 1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" name="Google Shape;352;p13">
            <a:extLst>
              <a:ext uri="{FF2B5EF4-FFF2-40B4-BE49-F238E27FC236}">
                <a16:creationId xmlns:a16="http://schemas.microsoft.com/office/drawing/2014/main" id="{C6C773CB-532A-5042-A938-34AB39B411B1}"/>
              </a:ext>
            </a:extLst>
          </p:cNvPr>
          <p:cNvSpPr txBox="1">
            <a:spLocks/>
          </p:cNvSpPr>
          <p:nvPr/>
        </p:nvSpPr>
        <p:spPr>
          <a:xfrm>
            <a:off x="287907" y="3042289"/>
            <a:ext cx="3082435" cy="43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en-US" dirty="0" err="1"/>
              <a:t>Tigor</a:t>
            </a:r>
            <a:r>
              <a:rPr lang="en-US" dirty="0"/>
              <a:t> M </a:t>
            </a:r>
            <a:r>
              <a:rPr lang="en-US" dirty="0" err="1"/>
              <a:t>Manurung</a:t>
            </a:r>
            <a:r>
              <a:rPr lang="en-US" dirty="0"/>
              <a:t> (41818110087)</a:t>
            </a:r>
          </a:p>
          <a:p>
            <a:pPr marL="0" indent="0">
              <a:buFont typeface="Muli"/>
              <a:buNone/>
            </a:pPr>
            <a:endParaRPr lang="en-US" dirty="0"/>
          </a:p>
        </p:txBody>
      </p:sp>
      <p:sp>
        <p:nvSpPr>
          <p:cNvPr id="9" name="Google Shape;352;p13">
            <a:extLst>
              <a:ext uri="{FF2B5EF4-FFF2-40B4-BE49-F238E27FC236}">
                <a16:creationId xmlns:a16="http://schemas.microsoft.com/office/drawing/2014/main" id="{FCB7C0DD-C197-EF4C-84DB-B36F4E49C94E}"/>
              </a:ext>
            </a:extLst>
          </p:cNvPr>
          <p:cNvSpPr txBox="1">
            <a:spLocks/>
          </p:cNvSpPr>
          <p:nvPr/>
        </p:nvSpPr>
        <p:spPr>
          <a:xfrm>
            <a:off x="3786197" y="3022305"/>
            <a:ext cx="3082435" cy="43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en-US" dirty="0"/>
              <a:t>Evan </a:t>
            </a:r>
            <a:r>
              <a:rPr lang="en-US" dirty="0" err="1"/>
              <a:t>Sunandar</a:t>
            </a:r>
            <a:r>
              <a:rPr lang="en-US" dirty="0"/>
              <a:t> (41818110017)</a:t>
            </a:r>
          </a:p>
          <a:p>
            <a:pPr marL="0" indent="0">
              <a:buFont typeface="Muli"/>
              <a:buNone/>
            </a:pPr>
            <a:endParaRPr lang="en-US" dirty="0"/>
          </a:p>
        </p:txBody>
      </p:sp>
      <p:sp>
        <p:nvSpPr>
          <p:cNvPr id="10" name="Google Shape;352;p13">
            <a:extLst>
              <a:ext uri="{FF2B5EF4-FFF2-40B4-BE49-F238E27FC236}">
                <a16:creationId xmlns:a16="http://schemas.microsoft.com/office/drawing/2014/main" id="{5049A240-B63D-2C45-82B5-565E4C885220}"/>
              </a:ext>
            </a:extLst>
          </p:cNvPr>
          <p:cNvSpPr txBox="1">
            <a:spLocks/>
          </p:cNvSpPr>
          <p:nvPr/>
        </p:nvSpPr>
        <p:spPr>
          <a:xfrm>
            <a:off x="1611557" y="3678804"/>
            <a:ext cx="3082435" cy="43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en-US" dirty="0" err="1"/>
              <a:t>Ragil</a:t>
            </a:r>
            <a:r>
              <a:rPr lang="en-US" dirty="0"/>
              <a:t> </a:t>
            </a:r>
            <a:r>
              <a:rPr lang="en-US" dirty="0" err="1"/>
              <a:t>Tirta</a:t>
            </a:r>
            <a:r>
              <a:rPr lang="en-US" dirty="0"/>
              <a:t> </a:t>
            </a:r>
            <a:r>
              <a:rPr lang="en-US" dirty="0" err="1"/>
              <a:t>Ketiga</a:t>
            </a:r>
            <a:r>
              <a:rPr lang="en-US" dirty="0"/>
              <a:t> (41818110015)</a:t>
            </a:r>
          </a:p>
          <a:p>
            <a:pPr marL="0" indent="0">
              <a:buFont typeface="Muli"/>
              <a:buNone/>
            </a:pPr>
            <a:endParaRPr lang="en-US" dirty="0"/>
          </a:p>
        </p:txBody>
      </p:sp>
      <p:sp>
        <p:nvSpPr>
          <p:cNvPr id="11" name="Google Shape;352;p13">
            <a:extLst>
              <a:ext uri="{FF2B5EF4-FFF2-40B4-BE49-F238E27FC236}">
                <a16:creationId xmlns:a16="http://schemas.microsoft.com/office/drawing/2014/main" id="{8BCA9557-6E71-8A4D-B295-3C23B1B760B1}"/>
              </a:ext>
            </a:extLst>
          </p:cNvPr>
          <p:cNvSpPr txBox="1">
            <a:spLocks/>
          </p:cNvSpPr>
          <p:nvPr/>
        </p:nvSpPr>
        <p:spPr>
          <a:xfrm>
            <a:off x="4978785" y="3678804"/>
            <a:ext cx="3082435" cy="43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en-US" dirty="0" err="1"/>
              <a:t>Teguh</a:t>
            </a:r>
            <a:r>
              <a:rPr lang="en-US" dirty="0"/>
              <a:t> </a:t>
            </a:r>
            <a:r>
              <a:rPr lang="en-US" dirty="0" err="1"/>
              <a:t>Pribadi</a:t>
            </a:r>
            <a:r>
              <a:rPr lang="en-US" dirty="0"/>
              <a:t> (41818110016)</a:t>
            </a:r>
          </a:p>
          <a:p>
            <a:pPr marL="0" indent="0">
              <a:buFont typeface="Muli"/>
              <a:buNone/>
            </a:pPr>
            <a:endParaRPr lang="en-US" dirty="0"/>
          </a:p>
        </p:txBody>
      </p:sp>
      <p:sp>
        <p:nvSpPr>
          <p:cNvPr id="12" name="Google Shape;352;p13">
            <a:extLst>
              <a:ext uri="{FF2B5EF4-FFF2-40B4-BE49-F238E27FC236}">
                <a16:creationId xmlns:a16="http://schemas.microsoft.com/office/drawing/2014/main" id="{4E0FF56E-F5CE-ED47-8AC3-D95137D00EED}"/>
              </a:ext>
            </a:extLst>
          </p:cNvPr>
          <p:cNvSpPr txBox="1">
            <a:spLocks/>
          </p:cNvSpPr>
          <p:nvPr/>
        </p:nvSpPr>
        <p:spPr>
          <a:xfrm>
            <a:off x="872876" y="4335303"/>
            <a:ext cx="3082435" cy="43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en-US" dirty="0" err="1"/>
              <a:t>Anunya</a:t>
            </a:r>
            <a:r>
              <a:rPr lang="en-US" dirty="0"/>
              <a:t> (418181100)</a:t>
            </a:r>
          </a:p>
          <a:p>
            <a:pPr marL="0" indent="0">
              <a:buFont typeface="Muli"/>
              <a:buNone/>
            </a:pPr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DD595AB-19D0-494E-A6DE-714F09E3FA9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  <p:pic>
        <p:nvPicPr>
          <p:cNvPr id="14" name="Google Shape;353;p13">
            <a:extLst>
              <a:ext uri="{FF2B5EF4-FFF2-40B4-BE49-F238E27FC236}">
                <a16:creationId xmlns:a16="http://schemas.microsoft.com/office/drawing/2014/main" id="{8C82C9CD-845E-ED40-AFAE-49408B030D4A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69" y="677875"/>
            <a:ext cx="1628971" cy="1345235"/>
          </a:xfrm>
          <a:prstGeom prst="hexagon">
            <a:avLst>
              <a:gd name="adj" fmla="val 28393"/>
              <a:gd name="vf" fmla="val 115470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build="p"/>
      <p:bldP spid="8" grpId="0"/>
      <p:bldP spid="9" grpId="0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6007AF0-F3DC-534E-BBB2-1EDE75A918A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75163C-D240-EA44-A4A5-D1AD45D6A5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148840" y="684045"/>
            <a:ext cx="6035040" cy="4101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461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6007AF0-F3DC-534E-BBB2-1EDE75A918A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F14567-1340-F54B-9114-2CADEB999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801" y="1245870"/>
            <a:ext cx="7386071" cy="37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6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6007AF0-F3DC-534E-BBB2-1EDE75A918A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162DE5-BA54-E849-A241-DE514505B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337" y="1508759"/>
            <a:ext cx="7571536" cy="349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96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6007AF0-F3DC-534E-BBB2-1EDE75A918A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A35569D-E595-8947-BC3D-694AFA8D3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903" y="1014775"/>
            <a:ext cx="71374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4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6007AF0-F3DC-534E-BBB2-1EDE75A918A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8949E7-45EF-DD46-A797-0485462BE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49" y="186335"/>
            <a:ext cx="2423161" cy="484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07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5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3" name="Google Shape;573;p35"/>
          <p:cNvSpPr txBox="1">
            <a:spLocks noGrp="1"/>
          </p:cNvSpPr>
          <p:nvPr>
            <p:ph type="ctrTitle" idx="4294967295"/>
          </p:nvPr>
        </p:nvSpPr>
        <p:spPr>
          <a:xfrm>
            <a:off x="3163408" y="1212580"/>
            <a:ext cx="5512760" cy="8984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/>
              <a:t>Terima</a:t>
            </a:r>
            <a:r>
              <a:rPr lang="en" sz="5400" dirty="0"/>
              <a:t> Kasih!</a:t>
            </a:r>
            <a:endParaRPr sz="5400" dirty="0"/>
          </a:p>
        </p:txBody>
      </p:sp>
      <p:sp>
        <p:nvSpPr>
          <p:cNvPr id="574" name="Google Shape;574;p35"/>
          <p:cNvSpPr txBox="1">
            <a:spLocks noGrp="1"/>
          </p:cNvSpPr>
          <p:nvPr>
            <p:ph type="body" idx="4294967295"/>
          </p:nvPr>
        </p:nvSpPr>
        <p:spPr>
          <a:xfrm>
            <a:off x="3286468" y="2400250"/>
            <a:ext cx="4562100" cy="938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Ada </a:t>
            </a:r>
            <a:r>
              <a:rPr lang="en-US" sz="3600" b="1" dirty="0" err="1"/>
              <a:t>Pertanyaan</a:t>
            </a:r>
            <a:r>
              <a:rPr lang="en-US" sz="3600" b="1" dirty="0"/>
              <a:t>?</a:t>
            </a:r>
            <a:endParaRPr dirty="0"/>
          </a:p>
        </p:txBody>
      </p:sp>
      <p:sp>
        <p:nvSpPr>
          <p:cNvPr id="575" name="Google Shape;575;p35"/>
          <p:cNvSpPr/>
          <p:nvPr/>
        </p:nvSpPr>
        <p:spPr>
          <a:xfrm>
            <a:off x="1591719" y="1212580"/>
            <a:ext cx="779561" cy="77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6B3F2F4-BEE6-4E4E-8340-4C63F8344CF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944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73" name="Google Shape;373;p16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KUDO?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-US" dirty="0" err="1"/>
              <a:t>Apa</a:t>
            </a:r>
            <a:r>
              <a:rPr lang="en-US" dirty="0"/>
              <a:t> &amp; </a:t>
            </a:r>
            <a:r>
              <a:rPr lang="en-US" dirty="0" err="1"/>
              <a:t>Tujuan</a:t>
            </a:r>
            <a:r>
              <a:rPr lang="en-US" dirty="0"/>
              <a:t> Ticketing Incident?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Alur</a:t>
            </a:r>
            <a:r>
              <a:rPr lang="en-US" dirty="0"/>
              <a:t> Proses Ticketing Incident?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letak</a:t>
            </a:r>
            <a:r>
              <a:rPr lang="en-US" dirty="0"/>
              <a:t> SPK-</a:t>
            </a:r>
            <a:r>
              <a:rPr lang="en-US" dirty="0" err="1"/>
              <a:t>nya</a:t>
            </a:r>
            <a:r>
              <a:rPr lang="en-US" dirty="0"/>
              <a:t>?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-US" dirty="0"/>
              <a:t>Kesimpulan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-US" dirty="0"/>
              <a:t>Lampiran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E219FB8-5C77-FE43-8E57-87F72306815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Apa</a:t>
            </a:r>
            <a:r>
              <a:rPr lang="en" dirty="0"/>
              <a:t> </a:t>
            </a:r>
            <a:r>
              <a:rPr lang="en" dirty="0" err="1"/>
              <a:t>Itu</a:t>
            </a:r>
            <a:r>
              <a:rPr lang="en" dirty="0"/>
              <a:t> Kudo ?</a:t>
            </a: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916997C-F5DB-0148-8A74-FD27A362113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29;p22">
            <a:extLst>
              <a:ext uri="{FF2B5EF4-FFF2-40B4-BE49-F238E27FC236}">
                <a16:creationId xmlns:a16="http://schemas.microsoft.com/office/drawing/2014/main" id="{7220373F-E9DE-4343-BC7A-D3C57288F232}"/>
              </a:ext>
            </a:extLst>
          </p:cNvPr>
          <p:cNvSpPr/>
          <p:nvPr/>
        </p:nvSpPr>
        <p:spPr>
          <a:xfrm>
            <a:off x="3583623" y="2137250"/>
            <a:ext cx="2414700" cy="2091900"/>
          </a:xfrm>
          <a:prstGeom prst="hexagon">
            <a:avLst>
              <a:gd name="adj" fmla="val 29110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Payment</a:t>
            </a:r>
            <a:endParaRPr b="1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D0BC1-BA43-234D-9B98-452F48EA68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C272457-54EA-7542-BC02-8CA221515B5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241214" y="2327349"/>
            <a:ext cx="2986008" cy="1266457"/>
          </a:xfrm>
          <a:prstGeom prst="rect">
            <a:avLst/>
          </a:prstGeom>
          <a:ln>
            <a:noFill/>
          </a:ln>
        </p:spPr>
      </p:pic>
      <p:sp>
        <p:nvSpPr>
          <p:cNvPr id="8" name="Google Shape;431;p22">
            <a:extLst>
              <a:ext uri="{FF2B5EF4-FFF2-40B4-BE49-F238E27FC236}">
                <a16:creationId xmlns:a16="http://schemas.microsoft.com/office/drawing/2014/main" id="{77D57E73-18DE-A441-A850-3F2117BA9668}"/>
              </a:ext>
            </a:extLst>
          </p:cNvPr>
          <p:cNvSpPr/>
          <p:nvPr/>
        </p:nvSpPr>
        <p:spPr>
          <a:xfrm>
            <a:off x="1711437" y="2137250"/>
            <a:ext cx="2414700" cy="20919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Fintech </a:t>
            </a: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Google Shape;432;p22">
            <a:extLst>
              <a:ext uri="{FF2B5EF4-FFF2-40B4-BE49-F238E27FC236}">
                <a16:creationId xmlns:a16="http://schemas.microsoft.com/office/drawing/2014/main" id="{2850EC1B-5842-204C-B303-0B5B8C27BD1E}"/>
              </a:ext>
            </a:extLst>
          </p:cNvPr>
          <p:cNvSpPr/>
          <p:nvPr/>
        </p:nvSpPr>
        <p:spPr>
          <a:xfrm>
            <a:off x="5455809" y="2137250"/>
            <a:ext cx="2414700" cy="20919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Agent</a:t>
            </a: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77769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71605E-6 L -0.0007 -0.352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7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2022833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Apa</a:t>
            </a:r>
            <a:r>
              <a:rPr lang="en" dirty="0"/>
              <a:t> &amp; </a:t>
            </a:r>
            <a:r>
              <a:rPr lang="en" dirty="0" err="1"/>
              <a:t>Tujuan</a:t>
            </a:r>
            <a:r>
              <a:rPr lang="en" dirty="0"/>
              <a:t> Ticketing Incident ?</a:t>
            </a: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2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916997C-F5DB-0148-8A74-FD27A362113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657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699" y="297712"/>
            <a:ext cx="6730817" cy="13211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Apa</a:t>
            </a:r>
            <a:r>
              <a:rPr lang="en" dirty="0"/>
              <a:t> &amp; </a:t>
            </a:r>
            <a:r>
              <a:rPr lang="en" dirty="0" err="1"/>
              <a:t>Tujuan</a:t>
            </a:r>
            <a:r>
              <a:rPr lang="en" dirty="0"/>
              <a:t> Ticketing Incident?</a:t>
            </a:r>
            <a:endParaRPr dirty="0"/>
          </a:p>
        </p:txBody>
      </p:sp>
      <p:sp>
        <p:nvSpPr>
          <p:cNvPr id="343" name="Google Shape;343;p12"/>
          <p:cNvSpPr txBox="1"/>
          <p:nvPr/>
        </p:nvSpPr>
        <p:spPr>
          <a:xfrm>
            <a:off x="1732700" y="1744525"/>
            <a:ext cx="3191400" cy="27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Apa</a:t>
            </a:r>
            <a:r>
              <a:rPr lang="en-US" sz="11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Itu</a:t>
            </a:r>
            <a:r>
              <a:rPr lang="en-US" sz="11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Ticketing Incident?</a:t>
            </a:r>
            <a:endParaRPr sz="1100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Proses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pencatatan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pengolahan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penelusuran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penugasan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dan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pengelolaan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suatu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insiden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endParaRPr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Insiden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yang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dimaksud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adalah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segala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gangguan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layanan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IT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atau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penurunan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kualitas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dari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layanan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IT</a:t>
            </a:r>
            <a:endParaRPr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4" name="Google Shape;344;p12"/>
          <p:cNvSpPr txBox="1"/>
          <p:nvPr/>
        </p:nvSpPr>
        <p:spPr>
          <a:xfrm>
            <a:off x="5355921" y="1744525"/>
            <a:ext cx="3330900" cy="27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Tujuan</a:t>
            </a:r>
            <a:r>
              <a:rPr lang="en-US" sz="11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Ticketing Incident?</a:t>
            </a:r>
            <a:endParaRPr sz="1100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Supaya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pengelolaan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segala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insiden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yang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terjadi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dapat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lebih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terpadu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dan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bersifat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transparansi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sehingga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dapat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terindentifikasi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terlacak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dan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terselesaikan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secara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cepat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dan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100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tepat</a:t>
            </a:r>
            <a:r>
              <a:rPr lang="en-US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endParaRPr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5" name="Google Shape;345;p12"/>
          <p:cNvSpPr txBox="1"/>
          <p:nvPr/>
        </p:nvSpPr>
        <p:spPr>
          <a:xfrm>
            <a:off x="1732700" y="3982125"/>
            <a:ext cx="6954000" cy="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</a:pPr>
            <a:r>
              <a:rPr lang="en" sz="1100" b="1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Referensi</a:t>
            </a:r>
            <a:r>
              <a:rPr lang="en" sz="1100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: </a:t>
            </a:r>
            <a:r>
              <a:rPr lang="en-ID" sz="1100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http://</a:t>
            </a:r>
            <a:r>
              <a:rPr lang="en-ID" sz="1100" b="1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www.equine.co.id</a:t>
            </a:r>
            <a:r>
              <a:rPr lang="en-ID" sz="1100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/it-service-management-2/</a:t>
            </a:r>
            <a:endParaRPr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2" name="Google Shape;705;p38">
            <a:extLst>
              <a:ext uri="{FF2B5EF4-FFF2-40B4-BE49-F238E27FC236}">
                <a16:creationId xmlns:a16="http://schemas.microsoft.com/office/drawing/2014/main" id="{1FC37188-2BD3-9C48-9188-DB3ED2213084}"/>
              </a:ext>
            </a:extLst>
          </p:cNvPr>
          <p:cNvGrpSpPr/>
          <p:nvPr/>
        </p:nvGrpSpPr>
        <p:grpSpPr>
          <a:xfrm>
            <a:off x="1300879" y="1903109"/>
            <a:ext cx="331178" cy="302145"/>
            <a:chOff x="6625350" y="1613750"/>
            <a:chExt cx="480525" cy="438400"/>
          </a:xfrm>
          <a:blipFill>
            <a:blip r:embed="rId3"/>
            <a:tile tx="0" ty="0" sx="100000" sy="100000" flip="none" algn="tl"/>
          </a:blipFill>
        </p:grpSpPr>
        <p:sp>
          <p:nvSpPr>
            <p:cNvPr id="13" name="Google Shape;706;p38">
              <a:extLst>
                <a:ext uri="{FF2B5EF4-FFF2-40B4-BE49-F238E27FC236}">
                  <a16:creationId xmlns:a16="http://schemas.microsoft.com/office/drawing/2014/main" id="{5D0042D3-8A67-F14A-AE0A-BB236CE5E4F4}"/>
                </a:ext>
              </a:extLst>
            </p:cNvPr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7;p38">
              <a:extLst>
                <a:ext uri="{FF2B5EF4-FFF2-40B4-BE49-F238E27FC236}">
                  <a16:creationId xmlns:a16="http://schemas.microsoft.com/office/drawing/2014/main" id="{1A59BE67-B6D0-5843-A22E-906A1BA6200B}"/>
                </a:ext>
              </a:extLst>
            </p:cNvPr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8;p38">
              <a:extLst>
                <a:ext uri="{FF2B5EF4-FFF2-40B4-BE49-F238E27FC236}">
                  <a16:creationId xmlns:a16="http://schemas.microsoft.com/office/drawing/2014/main" id="{50A16776-5E8D-8C48-952C-38A9CCEC3403}"/>
                </a:ext>
              </a:extLst>
            </p:cNvPr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09;p38">
              <a:extLst>
                <a:ext uri="{FF2B5EF4-FFF2-40B4-BE49-F238E27FC236}">
                  <a16:creationId xmlns:a16="http://schemas.microsoft.com/office/drawing/2014/main" id="{E11ECA2B-758D-4545-985A-00B0F0461B48}"/>
                </a:ext>
              </a:extLst>
            </p:cNvPr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10;p38">
              <a:extLst>
                <a:ext uri="{FF2B5EF4-FFF2-40B4-BE49-F238E27FC236}">
                  <a16:creationId xmlns:a16="http://schemas.microsoft.com/office/drawing/2014/main" id="{A9D9A553-3638-BB43-986F-C638B0498284}"/>
                </a:ext>
              </a:extLst>
            </p:cNvPr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699;p38">
            <a:extLst>
              <a:ext uri="{FF2B5EF4-FFF2-40B4-BE49-F238E27FC236}">
                <a16:creationId xmlns:a16="http://schemas.microsoft.com/office/drawing/2014/main" id="{844F933B-F3B3-D54A-8DE9-AC9C5034DDCB}"/>
              </a:ext>
            </a:extLst>
          </p:cNvPr>
          <p:cNvGrpSpPr/>
          <p:nvPr/>
        </p:nvGrpSpPr>
        <p:grpSpPr>
          <a:xfrm>
            <a:off x="5013895" y="1876384"/>
            <a:ext cx="295426" cy="314775"/>
            <a:chOff x="5970800" y="1619250"/>
            <a:chExt cx="428650" cy="456725"/>
          </a:xfr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2063" scaled="0"/>
          </a:gradFill>
        </p:grpSpPr>
        <p:sp>
          <p:nvSpPr>
            <p:cNvPr id="19" name="Google Shape;700;p38">
              <a:extLst>
                <a:ext uri="{FF2B5EF4-FFF2-40B4-BE49-F238E27FC236}">
                  <a16:creationId xmlns:a16="http://schemas.microsoft.com/office/drawing/2014/main" id="{C7EE11E5-5571-A34B-9F91-CA30CC8DC379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1;p38">
              <a:extLst>
                <a:ext uri="{FF2B5EF4-FFF2-40B4-BE49-F238E27FC236}">
                  <a16:creationId xmlns:a16="http://schemas.microsoft.com/office/drawing/2014/main" id="{16F65531-8EE5-0E4D-801E-C3673C6B206D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2;p38">
              <a:extLst>
                <a:ext uri="{FF2B5EF4-FFF2-40B4-BE49-F238E27FC236}">
                  <a16:creationId xmlns:a16="http://schemas.microsoft.com/office/drawing/2014/main" id="{4CAC4BA2-2022-384D-B687-3BD47976618D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3;p38">
              <a:extLst>
                <a:ext uri="{FF2B5EF4-FFF2-40B4-BE49-F238E27FC236}">
                  <a16:creationId xmlns:a16="http://schemas.microsoft.com/office/drawing/2014/main" id="{DE3DB2D8-E8AA-7340-8449-292C85FCB1FC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04;p38">
              <a:extLst>
                <a:ext uri="{FF2B5EF4-FFF2-40B4-BE49-F238E27FC236}">
                  <a16:creationId xmlns:a16="http://schemas.microsoft.com/office/drawing/2014/main" id="{B7B9F1DD-9B29-3247-9ACF-E3FE472DE655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7C843B22-C35D-A548-98A6-ED7282A3C17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" grpId="0"/>
      <p:bldP spid="344" grpId="0"/>
      <p:bldP spid="3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2022833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Bagaimana</a:t>
            </a:r>
            <a:r>
              <a:rPr lang="en" dirty="0"/>
              <a:t> </a:t>
            </a:r>
            <a:r>
              <a:rPr lang="en" dirty="0" err="1"/>
              <a:t>Alur</a:t>
            </a:r>
            <a:r>
              <a:rPr lang="en" dirty="0"/>
              <a:t> Proses Ticketing Incident ?</a:t>
            </a: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3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916997C-F5DB-0148-8A74-FD27A362113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7245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0" y="973600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Alur</a:t>
            </a:r>
            <a:r>
              <a:rPr lang="en" dirty="0"/>
              <a:t> Proses </a:t>
            </a:r>
            <a:r>
              <a:rPr lang="en" dirty="0" err="1"/>
              <a:t>Umum</a:t>
            </a:r>
            <a:endParaRPr dirty="0"/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" name="Google Shape;342;p12">
            <a:extLst>
              <a:ext uri="{FF2B5EF4-FFF2-40B4-BE49-F238E27FC236}">
                <a16:creationId xmlns:a16="http://schemas.microsoft.com/office/drawing/2014/main" id="{03913799-D358-EC4D-9E06-97B3AE70E53E}"/>
              </a:ext>
            </a:extLst>
          </p:cNvPr>
          <p:cNvSpPr txBox="1">
            <a:spLocks/>
          </p:cNvSpPr>
          <p:nvPr/>
        </p:nvSpPr>
        <p:spPr>
          <a:xfrm>
            <a:off x="1807131" y="470549"/>
            <a:ext cx="5550602" cy="586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ID" sz="1200" dirty="0" err="1"/>
              <a:t>Bagaimana</a:t>
            </a:r>
            <a:r>
              <a:rPr lang="en-ID" sz="1200" dirty="0"/>
              <a:t> </a:t>
            </a:r>
            <a:r>
              <a:rPr lang="en-ID" sz="1200" dirty="0" err="1"/>
              <a:t>Alur</a:t>
            </a:r>
            <a:r>
              <a:rPr lang="en-ID" sz="1200" dirty="0"/>
              <a:t> Proses Ticketing Incident ?</a:t>
            </a:r>
          </a:p>
        </p:txBody>
      </p:sp>
      <p:sp>
        <p:nvSpPr>
          <p:cNvPr id="8" name="Google Shape;478;p27">
            <a:extLst>
              <a:ext uri="{FF2B5EF4-FFF2-40B4-BE49-F238E27FC236}">
                <a16:creationId xmlns:a16="http://schemas.microsoft.com/office/drawing/2014/main" id="{FB7ED80A-89C5-924F-822C-A503E52062AB}"/>
              </a:ext>
            </a:extLst>
          </p:cNvPr>
          <p:cNvSpPr/>
          <p:nvPr/>
        </p:nvSpPr>
        <p:spPr>
          <a:xfrm>
            <a:off x="649250" y="2328350"/>
            <a:ext cx="1946100" cy="1325100"/>
          </a:xfrm>
          <a:prstGeom prst="homePlate">
            <a:avLst>
              <a:gd name="adj" fmla="val 30129"/>
            </a:avLst>
          </a:prstGeom>
          <a:noFill/>
          <a:ln w="114300" cap="flat" cmpd="sng">
            <a:solidFill>
              <a:srgbClr val="00E1C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Agent</a:t>
            </a:r>
            <a:endParaRPr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Google Shape;479;p27">
            <a:extLst>
              <a:ext uri="{FF2B5EF4-FFF2-40B4-BE49-F238E27FC236}">
                <a16:creationId xmlns:a16="http://schemas.microsoft.com/office/drawing/2014/main" id="{7F9524B1-30F9-884A-B9E1-D830A397339A}"/>
              </a:ext>
            </a:extLst>
          </p:cNvPr>
          <p:cNvSpPr/>
          <p:nvPr/>
        </p:nvSpPr>
        <p:spPr>
          <a:xfrm>
            <a:off x="2422188" y="2328350"/>
            <a:ext cx="1983600" cy="1325100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rgbClr val="19B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Helpdesk</a:t>
            </a:r>
            <a:endParaRPr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Google Shape;480;p27">
            <a:extLst>
              <a:ext uri="{FF2B5EF4-FFF2-40B4-BE49-F238E27FC236}">
                <a16:creationId xmlns:a16="http://schemas.microsoft.com/office/drawing/2014/main" id="{867A6CF5-3DA2-8B4F-9F56-14A03580DAC3}"/>
              </a:ext>
            </a:extLst>
          </p:cNvPr>
          <p:cNvSpPr/>
          <p:nvPr/>
        </p:nvSpPr>
        <p:spPr>
          <a:xfrm>
            <a:off x="4237658" y="2338802"/>
            <a:ext cx="1983600" cy="1325100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rgbClr val="3292E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NOC</a:t>
            </a:r>
            <a:endParaRPr dirty="0">
              <a:solidFill>
                <a:srgbClr val="3292E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Google Shape;479;p27">
            <a:extLst>
              <a:ext uri="{FF2B5EF4-FFF2-40B4-BE49-F238E27FC236}">
                <a16:creationId xmlns:a16="http://schemas.microsoft.com/office/drawing/2014/main" id="{56B0E030-2D48-4B4F-9851-A07EFD2EDF56}"/>
              </a:ext>
            </a:extLst>
          </p:cNvPr>
          <p:cNvSpPr/>
          <p:nvPr/>
        </p:nvSpPr>
        <p:spPr>
          <a:xfrm>
            <a:off x="6053128" y="2328350"/>
            <a:ext cx="1983600" cy="1325100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rgbClr val="19B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Engineer</a:t>
            </a:r>
            <a:endParaRPr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D220723-DAA7-414A-92CC-CC075C04733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061220" y="106325"/>
            <a:ext cx="1010093" cy="4784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180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</p:bld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421</Words>
  <Application>Microsoft Macintosh PowerPoint</Application>
  <PresentationFormat>On-screen Show (16:9)</PresentationFormat>
  <Paragraphs>122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Nixie One</vt:lpstr>
      <vt:lpstr>Arial</vt:lpstr>
      <vt:lpstr>Muli</vt:lpstr>
      <vt:lpstr>Helvetica Neue</vt:lpstr>
      <vt:lpstr>Imogen template</vt:lpstr>
      <vt:lpstr>Ticketing Incident</vt:lpstr>
      <vt:lpstr>Hello!</vt:lpstr>
      <vt:lpstr>Agenda</vt:lpstr>
      <vt:lpstr>Apa Itu Kudo ?</vt:lpstr>
      <vt:lpstr>PowerPoint Presentation</vt:lpstr>
      <vt:lpstr>Apa &amp; Tujuan Ticketing Incident ?</vt:lpstr>
      <vt:lpstr>Apa &amp; Tujuan Ticketing Incident?</vt:lpstr>
      <vt:lpstr>Bagaimana Alur Proses Ticketing Incident ?</vt:lpstr>
      <vt:lpstr>Alur Proses Umum</vt:lpstr>
      <vt:lpstr>Workflow Sistem</vt:lpstr>
      <vt:lpstr>Diagram Activity</vt:lpstr>
      <vt:lpstr>Dimana Letak SPK-nya?</vt:lpstr>
      <vt:lpstr>Dimana Letak SPK-nya?</vt:lpstr>
      <vt:lpstr>PowerPoint Presentation</vt:lpstr>
      <vt:lpstr>PowerPoint Presentation</vt:lpstr>
      <vt:lpstr>Solve the Problem</vt:lpstr>
      <vt:lpstr>Kesimpulan</vt:lpstr>
      <vt:lpstr>PowerPoint Presentation</vt:lpstr>
      <vt:lpstr>Lampiran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Tiket Insiden</dc:title>
  <cp:lastModifiedBy>Tigor Manurung</cp:lastModifiedBy>
  <cp:revision>23</cp:revision>
  <dcterms:modified xsi:type="dcterms:W3CDTF">2018-10-09T07:52:01Z</dcterms:modified>
</cp:coreProperties>
</file>